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s_ehUVvKKk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ajuns.com/lahurricanes.htm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Chemicals of Life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Matter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Electrons + protons + neutrons = atoms</a:t>
            </a:r>
          </a:p>
          <a:p>
            <a:endParaRPr lang="en-US" dirty="0"/>
          </a:p>
          <a:p>
            <a:r>
              <a:rPr lang="en-US" dirty="0" smtClean="0"/>
              <a:t>Elements →compounds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Chemical Reactions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Chemical </a:t>
            </a:r>
            <a:r>
              <a:rPr lang="en-US" dirty="0" err="1" smtClean="0"/>
              <a:t>signalling</a:t>
            </a:r>
            <a:r>
              <a:rPr lang="en-US" dirty="0" smtClean="0"/>
              <a:t> (interactions)</a:t>
            </a:r>
          </a:p>
          <a:p>
            <a:endParaRPr lang="en-US" dirty="0"/>
          </a:p>
          <a:p>
            <a:r>
              <a:rPr lang="en-US" dirty="0" smtClean="0"/>
              <a:t>Transfer matter (interactions)</a:t>
            </a:r>
          </a:p>
          <a:p>
            <a:endParaRPr lang="en-US" dirty="0"/>
          </a:p>
          <a:p>
            <a:r>
              <a:rPr lang="en-US" dirty="0" smtClean="0"/>
              <a:t>Transfer energy (energy)</a:t>
            </a:r>
          </a:p>
        </p:txBody>
      </p:sp>
      <p:pic>
        <p:nvPicPr>
          <p:cNvPr id="1026" name="Picture 2" descr="C:\Users\john.giuffre\Desktop\course files\john.giuffre's Home Drive\ap bio\ch2\02_Labeled_Images\02_05HeliumModels-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3788569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6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Essential elements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Necessary for life</a:t>
            </a:r>
            <a:endParaRPr lang="en-US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3657600" cy="434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Where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Big 6  important for structure (C, H, O, P, N, S)</a:t>
            </a:r>
          </a:p>
          <a:p>
            <a:pPr lvl="1"/>
            <a:r>
              <a:rPr lang="en-US" dirty="0" smtClean="0"/>
              <a:t>DNA:  C, H, O, P, N</a:t>
            </a:r>
          </a:p>
          <a:p>
            <a:pPr lvl="1"/>
            <a:r>
              <a:rPr lang="en-US" dirty="0" smtClean="0"/>
              <a:t>Amino acids: C, H, O, N, S</a:t>
            </a:r>
          </a:p>
          <a:p>
            <a:pPr lvl="1"/>
            <a:r>
              <a:rPr lang="en-US" dirty="0" smtClean="0"/>
              <a:t>Proteins: C, H, O, N, S</a:t>
            </a:r>
          </a:p>
          <a:p>
            <a:endParaRPr lang="en-US" dirty="0"/>
          </a:p>
          <a:p>
            <a:r>
              <a:rPr lang="en-US" dirty="0" smtClean="0"/>
              <a:t>Trace elements important in cellular &amp; molecular function</a:t>
            </a:r>
          </a:p>
        </p:txBody>
      </p:sp>
    </p:spTree>
    <p:extLst>
      <p:ext uri="{BB962C8B-B14F-4D97-AF65-F5344CB8AC3E}">
        <p14:creationId xmlns:p14="http://schemas.microsoft.com/office/powerpoint/2010/main" val="35162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Technological advances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Manipulating compounds</a:t>
            </a:r>
            <a:endParaRPr lang="en-US" sz="32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16386"/>
            <a:ext cx="4040188" cy="38682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Uses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Molecules can be “tagged” with radioactive isotopes</a:t>
            </a:r>
          </a:p>
          <a:p>
            <a:endParaRPr lang="en-US" dirty="0"/>
          </a:p>
          <a:p>
            <a:r>
              <a:rPr lang="en-US" dirty="0" smtClean="0"/>
              <a:t>Molecules can be designed to interact with cells</a:t>
            </a:r>
          </a:p>
          <a:p>
            <a:endParaRPr lang="en-US" dirty="0"/>
          </a:p>
          <a:p>
            <a:r>
              <a:rPr lang="en-US" dirty="0" smtClean="0"/>
              <a:t>Genetic engineering (reading, cutting, splicing… DNA)</a:t>
            </a:r>
          </a:p>
        </p:txBody>
      </p:sp>
    </p:spTree>
    <p:extLst>
      <p:ext uri="{BB962C8B-B14F-4D97-AF65-F5344CB8AC3E}">
        <p14:creationId xmlns:p14="http://schemas.microsoft.com/office/powerpoint/2010/main" val="38585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Shape matters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Electrons </a:t>
            </a:r>
            <a:r>
              <a:rPr lang="en-US" sz="3200" dirty="0"/>
              <a:t>→ bonding → shape → </a:t>
            </a:r>
            <a:r>
              <a:rPr lang="en-US" sz="3200" dirty="0" smtClean="0"/>
              <a:t>function</a:t>
            </a:r>
            <a:endParaRPr lang="en-US" sz="32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94" y="2742343"/>
            <a:ext cx="3200400" cy="28163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Shape determines interactions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Molecules interact by in living systems by shapes</a:t>
            </a:r>
          </a:p>
          <a:p>
            <a:endParaRPr lang="en-US" dirty="0"/>
          </a:p>
          <a:p>
            <a:r>
              <a:rPr lang="en-US" dirty="0" smtClean="0"/>
              <a:t>Often called a lock-and-key model</a:t>
            </a:r>
          </a:p>
          <a:p>
            <a:endParaRPr lang="en-US" dirty="0"/>
          </a:p>
          <a:p>
            <a:r>
              <a:rPr lang="en-US" dirty="0" smtClean="0"/>
              <a:t>These are surface to surface interactions</a:t>
            </a:r>
          </a:p>
        </p:txBody>
      </p:sp>
    </p:spTree>
    <p:extLst>
      <p:ext uri="{BB962C8B-B14F-4D97-AF65-F5344CB8AC3E}">
        <p14:creationId xmlns:p14="http://schemas.microsoft.com/office/powerpoint/2010/main" val="37015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Shape matters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Receptor site mimic:</a:t>
            </a:r>
            <a:endParaRPr lang="en-US" sz="32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3640307" cy="3951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3200" dirty="0" smtClean="0"/>
              <a:t>Molecular shape match: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Chemical with same shape at binding site to match receptor site on cell</a:t>
            </a:r>
          </a:p>
          <a:p>
            <a:endParaRPr lang="en-US" dirty="0"/>
          </a:p>
          <a:p>
            <a:r>
              <a:rPr lang="en-US" dirty="0" smtClean="0"/>
              <a:t>Has similar effects in the body but can have other effects too (addiction, cellular function disrupted,…)</a:t>
            </a:r>
          </a:p>
          <a:p>
            <a:r>
              <a:rPr lang="en-US" dirty="0" smtClean="0">
                <a:hlinkClick r:id="rId3"/>
              </a:rPr>
              <a:t>http://www.youtube.com/watch?v=Ms_ehUVvKKk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9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photosynthesis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6CO</a:t>
            </a:r>
            <a:r>
              <a:rPr lang="en-US" sz="2000" dirty="0" smtClean="0"/>
              <a:t>2 </a:t>
            </a:r>
            <a:r>
              <a:rPr lang="en-US" dirty="0" smtClean="0"/>
              <a:t>+ 6H</a:t>
            </a:r>
            <a:r>
              <a:rPr lang="en-US" sz="2000" dirty="0" smtClean="0"/>
              <a:t>2</a:t>
            </a:r>
            <a:r>
              <a:rPr lang="en-US" dirty="0" smtClean="0"/>
              <a:t>O → C</a:t>
            </a:r>
            <a:r>
              <a:rPr lang="en-US" sz="2000" dirty="0" smtClean="0"/>
              <a:t>6</a:t>
            </a:r>
            <a:r>
              <a:rPr lang="en-US" dirty="0" smtClean="0"/>
              <a:t>H</a:t>
            </a:r>
            <a:r>
              <a:rPr lang="en-US" sz="2000" dirty="0" smtClean="0"/>
              <a:t>12</a:t>
            </a:r>
            <a:r>
              <a:rPr lang="en-US" dirty="0" smtClean="0"/>
              <a:t>O</a:t>
            </a:r>
            <a:r>
              <a:rPr lang="en-US" sz="2000" dirty="0" smtClean="0"/>
              <a:t>6 </a:t>
            </a:r>
            <a:r>
              <a:rPr lang="en-US" dirty="0" smtClean="0"/>
              <a:t>+ 6O</a:t>
            </a:r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Chemical equilibrium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Most reactions go both ways and reach an equilibrium point</a:t>
            </a:r>
          </a:p>
          <a:p>
            <a:endParaRPr lang="en-US" dirty="0"/>
          </a:p>
          <a:p>
            <a:r>
              <a:rPr lang="en-US" dirty="0" smtClean="0"/>
              <a:t>Chemical changes can push the reaction away from equilibrium</a:t>
            </a:r>
          </a:p>
          <a:p>
            <a:pPr marL="0" indent="0">
              <a:buNone/>
            </a:pPr>
            <a:r>
              <a:rPr lang="en-US" dirty="0" smtClean="0"/>
              <a:t>3 H</a:t>
            </a:r>
            <a:r>
              <a:rPr lang="en-US" sz="2000" dirty="0" smtClean="0"/>
              <a:t>2</a:t>
            </a:r>
            <a:r>
              <a:rPr lang="en-US" dirty="0" smtClean="0"/>
              <a:t> + N</a:t>
            </a:r>
            <a:r>
              <a:rPr lang="en-US" sz="2000" dirty="0" smtClean="0"/>
              <a:t>2 </a:t>
            </a:r>
            <a:r>
              <a:rPr lang="en-US" dirty="0" smtClean="0"/>
              <a:t>↔ 2 NH</a:t>
            </a:r>
            <a:r>
              <a:rPr lang="en-US" sz="2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Isn’t that weird?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Hurrican</a:t>
            </a:r>
            <a:r>
              <a:rPr lang="en-US" dirty="0" smtClean="0"/>
              <a:t>e Isaac makes landfall in Louisiana 7 years to the day that Katrina hit.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http://www.thecajuns.com/lahurricanes.htm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3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11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267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Chemicals of Life</vt:lpstr>
      <vt:lpstr>Essential elements</vt:lpstr>
      <vt:lpstr>Technological advances</vt:lpstr>
      <vt:lpstr>Shape matters</vt:lpstr>
      <vt:lpstr>Shape matters</vt:lpstr>
      <vt:lpstr>Chemical reactions</vt:lpstr>
      <vt:lpstr>Patterns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Giuffre, John</dc:creator>
  <cp:lastModifiedBy>Giuffre, John</cp:lastModifiedBy>
  <cp:revision>13</cp:revision>
  <dcterms:created xsi:type="dcterms:W3CDTF">2006-08-16T00:00:00Z</dcterms:created>
  <dcterms:modified xsi:type="dcterms:W3CDTF">2012-08-29T20:21:14Z</dcterms:modified>
</cp:coreProperties>
</file>