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A: 	B: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299970"/>
              </p:ext>
            </p:extLst>
          </p:nvPr>
        </p:nvGraphicFramePr>
        <p:xfrm>
          <a:off x="838200" y="15240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9203"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to 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B</a:t>
                      </a:r>
                      <a:endParaRPr lang="en-US" dirty="0"/>
                    </a:p>
                  </a:txBody>
                  <a:tcPr/>
                </a:tc>
              </a:tr>
              <a:tr h="376279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8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A: facultative anaerobes 	</a:t>
            </a:r>
            <a:br>
              <a:rPr lang="en-US" dirty="0" smtClean="0"/>
            </a:br>
            <a:r>
              <a:rPr lang="en-US" dirty="0" smtClean="0"/>
              <a:t>B: obligate anaerobes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14906"/>
              </p:ext>
            </p:extLst>
          </p:nvPr>
        </p:nvGraphicFramePr>
        <p:xfrm>
          <a:off x="838200" y="1524000"/>
          <a:ext cx="7772400" cy="4924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9203"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to 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B</a:t>
                      </a:r>
                      <a:endParaRPr lang="en-US" dirty="0"/>
                    </a:p>
                  </a:txBody>
                  <a:tcPr/>
                </a:tc>
              </a:tr>
              <a:tr h="37627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 also respire with O2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Survive</a:t>
                      </a:r>
                      <a:r>
                        <a:rPr lang="en-US" sz="2400" baseline="0" dirty="0" smtClean="0"/>
                        <a:t> in an O2 environment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Can switch from anaerobic to aerobic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 respire without O2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Breakdown</a:t>
                      </a:r>
                      <a:r>
                        <a:rPr lang="en-US" sz="2400" baseline="0" dirty="0" smtClean="0"/>
                        <a:t> molecules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Glycolysis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Fermentation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Cannot respire in presence of O2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Cannot survive in O2 environment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Must be anaerobic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A: aerobic  	B: anaerobic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488766"/>
              </p:ext>
            </p:extLst>
          </p:nvPr>
        </p:nvGraphicFramePr>
        <p:xfrm>
          <a:off x="838200" y="15240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9203"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to 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B</a:t>
                      </a:r>
                      <a:endParaRPr lang="en-US" dirty="0"/>
                    </a:p>
                  </a:txBody>
                  <a:tcPr/>
                </a:tc>
              </a:tr>
              <a:tr h="37627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Citric</a:t>
                      </a:r>
                      <a:r>
                        <a:rPr lang="en-US" sz="2400" baseline="0" dirty="0" smtClean="0"/>
                        <a:t> acid cycle (</a:t>
                      </a:r>
                      <a:r>
                        <a:rPr lang="en-US" sz="2400" baseline="0" dirty="0" err="1" smtClean="0"/>
                        <a:t>krebs</a:t>
                      </a:r>
                      <a:r>
                        <a:rPr lang="en-US" sz="2400" baseline="0" dirty="0" smtClean="0"/>
                        <a:t>)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Oxidative </a:t>
                      </a:r>
                      <a:r>
                        <a:rPr lang="en-US" sz="2400" baseline="0" dirty="0" err="1" smtClean="0"/>
                        <a:t>phophorylation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With O2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1 glucose ~</a:t>
                      </a:r>
                      <a:r>
                        <a:rPr lang="en-US" sz="2400" baseline="0" dirty="0" smtClean="0"/>
                        <a:t> 38 ATP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Glycolysis</a:t>
                      </a:r>
                      <a:r>
                        <a:rPr lang="en-US" sz="2400" baseline="0" dirty="0" smtClean="0"/>
                        <a:t> first step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Electron acceptors or redox reactions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Produce ATP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Fermentation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Without</a:t>
                      </a:r>
                      <a:r>
                        <a:rPr lang="en-US" sz="2400" baseline="0" dirty="0" smtClean="0"/>
                        <a:t> O2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1 glucose ~ 2 ATP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81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A: glycolysis 	B: citric acid cycle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854342"/>
              </p:ext>
            </p:extLst>
          </p:nvPr>
        </p:nvGraphicFramePr>
        <p:xfrm>
          <a:off x="838200" y="1524000"/>
          <a:ext cx="7772400" cy="6021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9203"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to 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B</a:t>
                      </a:r>
                      <a:endParaRPr lang="en-US" dirty="0"/>
                    </a:p>
                  </a:txBody>
                  <a:tcPr/>
                </a:tc>
              </a:tr>
              <a:tr h="37627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Starts with glucose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(glucose&gt;&gt;pyruvate)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baseline="0" dirty="0" smtClean="0"/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Happens in both aerobic and anaerobic respiration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 </a:t>
                      </a:r>
                      <a:r>
                        <a:rPr lang="en-US" sz="2400" dirty="0" smtClean="0"/>
                        <a:t>outside mitochondria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2 ATP </a:t>
                      </a:r>
                      <a:r>
                        <a:rPr lang="en-US" sz="2400" dirty="0" smtClean="0"/>
                        <a:t>formed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Each</a:t>
                      </a:r>
                      <a:r>
                        <a:rPr lang="en-US" sz="2400" baseline="0" dirty="0" smtClean="0"/>
                        <a:t> step catalyzed by enzymes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CO</a:t>
                      </a:r>
                      <a:r>
                        <a:rPr lang="en-US" sz="2000" baseline="0" dirty="0" smtClean="0"/>
                        <a:t>2 </a:t>
                      </a:r>
                      <a:r>
                        <a:rPr lang="en-US" sz="2400" baseline="0" dirty="0" smtClean="0"/>
                        <a:t>formed </a:t>
                      </a:r>
                      <a:r>
                        <a:rPr lang="en-US" sz="2400" baseline="0" smtClean="0"/>
                        <a:t>as waste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Pyruvate</a:t>
                      </a:r>
                      <a:r>
                        <a:rPr lang="en-US" sz="2400" baseline="0" dirty="0" smtClean="0"/>
                        <a:t> &gt;&gt; acetyl </a:t>
                      </a:r>
                      <a:r>
                        <a:rPr lang="en-US" sz="2400" baseline="0" dirty="0" err="1" smtClean="0"/>
                        <a:t>coA</a:t>
                      </a:r>
                      <a:r>
                        <a:rPr lang="en-US" sz="2400" baseline="0" dirty="0" smtClean="0"/>
                        <a:t>&gt;&gt; cycle of hydrocarbons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dirty="0" smtClean="0"/>
                        <a:t>Only in aerobic respiration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Inside mitochondria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3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A:oxidized </a:t>
            </a:r>
            <a:r>
              <a:rPr lang="en-US" dirty="0" smtClean="0"/>
              <a:t>	B: </a:t>
            </a:r>
            <a:r>
              <a:rPr lang="en-US" dirty="0" smtClean="0"/>
              <a:t>reduced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98020"/>
              </p:ext>
            </p:extLst>
          </p:nvPr>
        </p:nvGraphicFramePr>
        <p:xfrm>
          <a:off x="838200" y="15240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9203"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to 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B</a:t>
                      </a:r>
                      <a:endParaRPr lang="en-US" dirty="0"/>
                    </a:p>
                  </a:txBody>
                  <a:tcPr/>
                </a:tc>
              </a:tr>
              <a:tr h="37627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Loses e-</a:t>
                      </a:r>
                      <a:r>
                        <a:rPr lang="en-US" sz="2400" baseline="0" dirty="0" smtClean="0"/>
                        <a:t> or charge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Losing potential 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Reducing agent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Glucose, NAD+, C in CO</a:t>
                      </a:r>
                      <a:r>
                        <a:rPr lang="en-US" sz="2000" dirty="0" smtClean="0"/>
                        <a:t>2</a:t>
                      </a:r>
                      <a:r>
                        <a:rPr lang="en-US" sz="2400" dirty="0" smtClean="0"/>
                        <a:t>, lower electronegative one, ADP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Transfer</a:t>
                      </a:r>
                      <a:r>
                        <a:rPr lang="en-US" sz="2400" baseline="0" dirty="0" smtClean="0"/>
                        <a:t> e-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Redox reactions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Energy transfer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C, carbon chain molecules, S,N,P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Gains e-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Gaining potential E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Oxidizing</a:t>
                      </a:r>
                      <a:r>
                        <a:rPr lang="en-US" sz="2400" baseline="0" dirty="0" smtClean="0"/>
                        <a:t> agent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NADH, O</a:t>
                      </a:r>
                      <a:r>
                        <a:rPr lang="en-US" sz="2000" baseline="0" dirty="0" smtClean="0"/>
                        <a:t>2</a:t>
                      </a:r>
                      <a:r>
                        <a:rPr lang="en-US" sz="2400" baseline="0" dirty="0" smtClean="0"/>
                        <a:t>, F, higher electronegative one, ATP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6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A: 	B: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717806"/>
              </p:ext>
            </p:extLst>
          </p:nvPr>
        </p:nvGraphicFramePr>
        <p:xfrm>
          <a:off x="838200" y="15240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9203"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to 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B</a:t>
                      </a:r>
                      <a:endParaRPr lang="en-US" dirty="0"/>
                    </a:p>
                  </a:txBody>
                  <a:tcPr/>
                </a:tc>
              </a:tr>
              <a:tr h="376279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5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A: 	B: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39201"/>
              </p:ext>
            </p:extLst>
          </p:nvPr>
        </p:nvGraphicFramePr>
        <p:xfrm>
          <a:off x="838200" y="15240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9203"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to 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to B</a:t>
                      </a:r>
                      <a:endParaRPr lang="en-US" dirty="0"/>
                    </a:p>
                  </a:txBody>
                  <a:tcPr/>
                </a:tc>
              </a:tr>
              <a:tr h="376279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9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249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A:  B: </vt:lpstr>
      <vt:lpstr>A: facultative anaerobes   B: obligate anaerobes</vt:lpstr>
      <vt:lpstr>A: aerobic   B: anaerobic</vt:lpstr>
      <vt:lpstr>A: glycolysis  B: citric acid cycle</vt:lpstr>
      <vt:lpstr>A:oxidized  B: reduced</vt:lpstr>
      <vt:lpstr>A:  B: </vt:lpstr>
      <vt:lpstr>A:  B: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A:  B: </dc:title>
  <dc:creator>Giuffre, John</dc:creator>
  <cp:lastModifiedBy>Giuffre, John</cp:lastModifiedBy>
  <cp:revision>7</cp:revision>
  <dcterms:created xsi:type="dcterms:W3CDTF">2006-08-16T00:00:00Z</dcterms:created>
  <dcterms:modified xsi:type="dcterms:W3CDTF">2012-12-10T17:57:03Z</dcterms:modified>
</cp:coreProperties>
</file>