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918"/>
            <a:ext cx="7772400" cy="1470025"/>
          </a:xfrm>
        </p:spPr>
        <p:txBody>
          <a:bodyPr/>
          <a:lstStyle/>
          <a:p>
            <a:r>
              <a:rPr lang="en-US" dirty="0" smtClean="0"/>
              <a:t>What did we try to show?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98964"/>
            <a:ext cx="6552170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1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Calculate </a:t>
            </a:r>
            <a:r>
              <a:rPr lang="en-US" dirty="0"/>
              <a:t>the total number of transformed cells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n=7</a:t>
            </a:r>
          </a:p>
          <a:p>
            <a:r>
              <a:rPr lang="en-US" b="1" dirty="0" smtClean="0"/>
              <a:t> </a:t>
            </a:r>
            <a:r>
              <a:rPr lang="en-US" dirty="0"/>
              <a:t>Calculate the amount (mass) of plasmid DNA (</a:t>
            </a:r>
            <a:r>
              <a:rPr lang="en-US" dirty="0" err="1"/>
              <a:t>pAMP</a:t>
            </a:r>
            <a:r>
              <a:rPr lang="en-US" dirty="0"/>
              <a:t>) in </a:t>
            </a:r>
            <a:r>
              <a:rPr lang="en-US" dirty="0" err="1"/>
              <a:t>μg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l-GR" dirty="0" smtClean="0"/>
              <a:t>1 </a:t>
            </a:r>
            <a:r>
              <a:rPr lang="el-GR" dirty="0"/>
              <a:t>μ</a:t>
            </a:r>
            <a:r>
              <a:rPr lang="en-US" dirty="0"/>
              <a:t>L of </a:t>
            </a:r>
            <a:r>
              <a:rPr lang="en-US" dirty="0" smtClean="0"/>
              <a:t>solution.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pAMP</a:t>
            </a:r>
            <a:r>
              <a:rPr lang="en-US" dirty="0" smtClean="0">
                <a:solidFill>
                  <a:srgbClr val="C00000"/>
                </a:solidFill>
              </a:rPr>
              <a:t>= (0.005</a:t>
            </a:r>
            <a:r>
              <a:rPr lang="en-US" dirty="0" smtClean="0">
                <a:solidFill>
                  <a:srgbClr val="C00000"/>
                </a:solidFill>
                <a:latin typeface="MinionPro-Regular"/>
              </a:rPr>
              <a:t>μg/</a:t>
            </a:r>
            <a:r>
              <a:rPr lang="en-US" dirty="0" err="1" smtClean="0">
                <a:solidFill>
                  <a:srgbClr val="C00000"/>
                </a:solidFill>
                <a:latin typeface="MinionPro-Regular"/>
              </a:rPr>
              <a:t>μL</a:t>
            </a:r>
            <a:r>
              <a:rPr lang="en-US" dirty="0" smtClean="0">
                <a:solidFill>
                  <a:srgbClr val="830046"/>
                </a:solidFill>
                <a:latin typeface="MinionPro-Regular"/>
              </a:rPr>
              <a:t>)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  <a:latin typeface="MinionPro-Regular"/>
              </a:rPr>
              <a:t>μL</a:t>
            </a:r>
          </a:p>
          <a:p>
            <a:pPr marL="0" indent="0">
              <a:buNone/>
            </a:pPr>
            <a:r>
              <a:rPr lang="en-US" dirty="0" err="1" smtClean="0"/>
              <a:t>pAMP</a:t>
            </a:r>
            <a:r>
              <a:rPr lang="en-US" dirty="0" smtClean="0"/>
              <a:t> = 0.05 </a:t>
            </a:r>
            <a:r>
              <a:rPr lang="en-US" dirty="0"/>
              <a:t> </a:t>
            </a:r>
            <a:r>
              <a:rPr lang="en-US" dirty="0" err="1"/>
              <a:t>μg</a:t>
            </a:r>
            <a:r>
              <a:rPr lang="en-US" dirty="0"/>
              <a:t> 	</a:t>
            </a:r>
            <a:r>
              <a:rPr lang="en-US" dirty="0" smtClean="0"/>
              <a:t>x5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MinionPro-Regular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MinionPro-Regular"/>
              </a:rPr>
              <a:t>= 0.25</a:t>
            </a:r>
            <a:r>
              <a:rPr lang="en-US" dirty="0" smtClean="0">
                <a:solidFill>
                  <a:srgbClr val="C00000"/>
                </a:solidFill>
                <a:latin typeface="MinionPro-Regular"/>
              </a:rPr>
              <a:t> </a:t>
            </a:r>
            <a:r>
              <a:rPr lang="en-US" dirty="0"/>
              <a:t> </a:t>
            </a:r>
            <a:r>
              <a:rPr lang="en-US" dirty="0" err="1"/>
              <a:t>μg</a:t>
            </a:r>
            <a:r>
              <a:rPr lang="en-US" dirty="0"/>
              <a:t> </a:t>
            </a:r>
            <a:endParaRPr lang="en-US" dirty="0">
              <a:solidFill>
                <a:srgbClr val="C00000"/>
              </a:solidFill>
              <a:latin typeface="MinionPro-Regular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Remember 5 groups: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2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5050" y="273050"/>
                <a:ext cx="5111750" cy="6584950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Fraction of DNA used =</a:t>
                </a: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rgbClr val="C00000"/>
                    </a:solidFill>
                    <a:latin typeface="MinionPro-Regular"/>
                  </a:rPr>
                  <a:t> </a:t>
                </a:r>
                <a:r>
                  <a:rPr lang="en-US" sz="2000" u="sng" dirty="0">
                    <a:solidFill>
                      <a:srgbClr val="C00000"/>
                    </a:solidFill>
                    <a:latin typeface="MinionPro-Regular"/>
                  </a:rPr>
                  <a:t>Volume spread on the LB/amp plate (</a:t>
                </a:r>
                <a:r>
                  <a:rPr lang="en-US" sz="2000" u="sng" dirty="0" err="1">
                    <a:solidFill>
                      <a:srgbClr val="C00000"/>
                    </a:solidFill>
                    <a:latin typeface="MinionPro-Regular"/>
                  </a:rPr>
                  <a:t>μL</a:t>
                </a:r>
                <a:r>
                  <a:rPr lang="en-US" sz="2000" u="sng" dirty="0">
                    <a:solidFill>
                      <a:srgbClr val="C00000"/>
                    </a:solidFill>
                    <a:latin typeface="MinionPro-Regular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MinionPro-Regular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   Total </a:t>
                </a:r>
                <a:r>
                  <a:rPr lang="en-US" sz="2000" dirty="0">
                    <a:solidFill>
                      <a:srgbClr val="C00000"/>
                    </a:solidFill>
                    <a:latin typeface="MinionPro-Regular"/>
                  </a:rPr>
                  <a:t>sample volume in test tube (</a:t>
                </a:r>
                <a:r>
                  <a:rPr lang="en-US" sz="2000" dirty="0" err="1">
                    <a:solidFill>
                      <a:srgbClr val="C00000"/>
                    </a:solidFill>
                    <a:latin typeface="MinionPro-Regular"/>
                  </a:rPr>
                  <a:t>μL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)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C00000"/>
                  </a:solidFill>
                  <a:latin typeface="MinionPro-Regular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Fraction DNA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00000"/>
                            </a:solidFill>
                            <a:latin typeface="MinionPro-Regular"/>
                          </a:rPr>
                          <m:t>100 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00000"/>
                            </a:solidFill>
                            <a:latin typeface="MinionPro-Regular"/>
                          </a:rPr>
                          <m:t>μL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00000"/>
                            </a:solidFill>
                            <a:latin typeface="MinionPro-Regular"/>
                          </a:rPr>
                          <m:t>510 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00000"/>
                            </a:solidFill>
                            <a:latin typeface="MinionPro-Regular"/>
                          </a:rPr>
                          <m:t>μL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		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MinionPro-Regular"/>
                  </a:rPr>
                  <a:t>  </a:t>
                </a:r>
                <a:r>
                  <a:rPr lang="en-US" sz="2000" smtClean="0">
                    <a:solidFill>
                      <a:srgbClr val="C00000"/>
                    </a:solidFill>
                    <a:latin typeface="MinionPro-Regular"/>
                  </a:rPr>
                  <a:t>= 0.2</a:t>
                </a:r>
                <a:endParaRPr lang="en-US" sz="2000" dirty="0">
                  <a:solidFill>
                    <a:srgbClr val="C00000"/>
                  </a:solidFill>
                  <a:latin typeface="MinionPro-Regular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5050" y="273050"/>
                <a:ext cx="5111750" cy="65849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Remember 5 groups: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999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Read </a:t>
            </a:r>
            <a:r>
              <a:rPr lang="en-US" dirty="0"/>
              <a:t>the lab safety information and write the complete procedure (pp. S103-S105) in your notebook. THIS MUST BE DONE BEFORE YOU CAN PROCEED WITH THE LAB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	Write a simple hypothesis by comparing your sample with that of a partner’s, or design what to sample and test.</a:t>
            </a:r>
          </a:p>
          <a:p>
            <a:pPr marL="514350" indent="-514350">
              <a:buAutoNum type="arabicPeriod" startAt="5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400" dirty="0" smtClean="0"/>
              <a:t>When I come around please flip notebook to the procedure you completed before starting the lab yesterday.  20 points.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Can recover lost points by writing a good practice hypothesis: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Null/alternative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If/then 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4343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89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514350" indent="-514350">
              <a:buAutoNum type="arabicPeriod" startAt="6"/>
            </a:pPr>
            <a:r>
              <a:rPr lang="en-US" dirty="0" smtClean="0"/>
              <a:t>Make </a:t>
            </a:r>
            <a:r>
              <a:rPr lang="en-US" dirty="0"/>
              <a:t>a hypothesis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6"/>
            </a:pPr>
            <a:endParaRPr lang="en-US" dirty="0"/>
          </a:p>
          <a:p>
            <a:pPr marL="0" indent="0">
              <a:buNone/>
            </a:pPr>
            <a:r>
              <a:rPr lang="en-US" dirty="0"/>
              <a:t>Hypotheses (write all possible outcomes of experiment)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the null hypothesis; the hypothesis of no difference; e.g. the test group results were not different from the control group results (A=B)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: the alternate hypothesis; the hypothesis of difference; the test group results were significantly different than the control group (A≠B)</a:t>
            </a:r>
          </a:p>
          <a:p>
            <a:pPr marL="0" indent="0">
              <a:buNone/>
            </a:pPr>
            <a:r>
              <a:rPr lang="en-US" dirty="0"/>
              <a:t>•	There can be more than one alternate hypothesis and they can be directional (&lt;,&gt;,≤,≥,…)</a:t>
            </a:r>
          </a:p>
          <a:p>
            <a:pPr marL="0" indent="0">
              <a:buNone/>
            </a:pPr>
            <a:r>
              <a:rPr lang="en-US" dirty="0" smtClean="0"/>
              <a:t>•Identify the:</a:t>
            </a:r>
          </a:p>
          <a:p>
            <a:pPr lvl="1"/>
            <a:r>
              <a:rPr lang="en-US" dirty="0" smtClean="0"/>
              <a:t>Independent </a:t>
            </a:r>
            <a:r>
              <a:rPr lang="en-US" dirty="0"/>
              <a:t>Variable (I.V.) = the one that you can control the change, this is the x-variable on a graph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/>
              <a:t>Variable (D.V.) = the one that you measure the change, this is the y-variable on a graph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Form a hypothesis by following the general outline given at the beginning of the year: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12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What were you testing?</a:t>
            </a:r>
          </a:p>
          <a:p>
            <a:endParaRPr lang="en-US" sz="2400" dirty="0"/>
          </a:p>
          <a:p>
            <a:r>
              <a:rPr lang="en-US" sz="2400" dirty="0" smtClean="0"/>
              <a:t>Why the different plates?</a:t>
            </a:r>
          </a:p>
          <a:p>
            <a:endParaRPr lang="en-US" sz="2400" dirty="0"/>
          </a:p>
          <a:p>
            <a:r>
              <a:rPr lang="en-US" sz="2400" dirty="0" smtClean="0"/>
              <a:t>What will growth or no growth in the plates tell you?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768271" y="912674"/>
            <a:ext cx="1752600" cy="1752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0" y="228600"/>
            <a:ext cx="5111750" cy="58531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454" y="4520918"/>
            <a:ext cx="1774825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5" y="885686"/>
            <a:ext cx="1774825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7" y="4520918"/>
            <a:ext cx="1774825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91000" y="11430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</a:t>
            </a:r>
          </a:p>
          <a:p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520918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</a:t>
            </a:r>
            <a:endParaRPr lang="en-US" sz="3600" dirty="0" smtClean="0"/>
          </a:p>
          <a:p>
            <a:r>
              <a:rPr lang="en-US" dirty="0" smtClean="0"/>
              <a:t>LB- amp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917975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dirty="0" smtClean="0"/>
          </a:p>
          <a:p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4419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dirty="0" smtClean="0"/>
          </a:p>
          <a:p>
            <a:r>
              <a:rPr lang="en-US" dirty="0" smtClean="0"/>
              <a:t>LB-amp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8271" y="381000"/>
            <a:ext cx="430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about what was in the plate.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63143" y="2895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was expected to happen? </a:t>
            </a:r>
          </a:p>
          <a:p>
            <a:r>
              <a:rPr lang="en-US" dirty="0" smtClean="0"/>
              <a:t>What does growth mean? </a:t>
            </a:r>
          </a:p>
          <a:p>
            <a:r>
              <a:rPr lang="en-US" dirty="0" smtClean="0"/>
              <a:t>What does no growth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9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is the null hypothesis?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If the plasmid was not taken up, we expect to find growth…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What does the bacteria without the plasmid tell us? (i.e. Why a control group?)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alternative hypothesis?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If the plasmid was taken up we expect to find growth…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What does the LB-only plate tell us? (i.e. How is this a control?)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your variables?</a:t>
            </a:r>
          </a:p>
          <a:p>
            <a:pPr marL="800100" lvl="2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So in your hypothesis include the following: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29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■Analyzing Results</a:t>
            </a:r>
          </a:p>
          <a:p>
            <a:pPr marL="0" indent="0">
              <a:buNone/>
            </a:pPr>
            <a:r>
              <a:rPr lang="en-US" dirty="0"/>
              <a:t>Think about these questions before collecting data and analyzing your results. Be sure to</a:t>
            </a:r>
          </a:p>
          <a:p>
            <a:pPr marL="0" indent="0">
              <a:buNone/>
            </a:pPr>
            <a:r>
              <a:rPr lang="en-US" dirty="0"/>
              <a:t>record your answers in your laboratory notebook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On which of the plates would you expect to find bacteria most like the original </a:t>
            </a:r>
            <a:r>
              <a:rPr lang="en-US" dirty="0" err="1"/>
              <a:t>nontransformed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E. coli colonies you initially observed? Why?</a:t>
            </a:r>
          </a:p>
          <a:p>
            <a:pPr marL="0" indent="0">
              <a:buNone/>
            </a:pPr>
            <a:r>
              <a:rPr lang="en-US" dirty="0"/>
              <a:t>2. If there are any genetically transformed bacterial cells, on which plate(s) would they</a:t>
            </a:r>
          </a:p>
          <a:p>
            <a:pPr marL="0" indent="0">
              <a:buNone/>
            </a:pPr>
            <a:r>
              <a:rPr lang="en-US" dirty="0"/>
              <a:t>most likely be located? Again, why?</a:t>
            </a:r>
          </a:p>
          <a:p>
            <a:pPr marL="0" indent="0">
              <a:buNone/>
            </a:pPr>
            <a:r>
              <a:rPr lang="en-US" dirty="0"/>
              <a:t>3. Which plates should be compared to determine if any genetic transformation has</a:t>
            </a:r>
          </a:p>
          <a:p>
            <a:pPr marL="0" indent="0">
              <a:buNone/>
            </a:pPr>
            <a:r>
              <a:rPr lang="en-US" dirty="0"/>
              <a:t>occurred? Why?</a:t>
            </a:r>
          </a:p>
          <a:p>
            <a:pPr marL="0" indent="0">
              <a:buNone/>
            </a:pPr>
            <a:r>
              <a:rPr lang="en-US" dirty="0"/>
              <a:t>4. What barriers might hinder the acquisition of plasmids?</a:t>
            </a:r>
          </a:p>
          <a:p>
            <a:pPr marL="0" indent="0">
              <a:buNone/>
            </a:pPr>
            <a:r>
              <a:rPr lang="en-US" dirty="0"/>
              <a:t>5. How can the procedures described above (addition of CI2 and “heat shocking”) help</a:t>
            </a:r>
          </a:p>
          <a:p>
            <a:pPr marL="0" indent="0">
              <a:buNone/>
            </a:pPr>
            <a:r>
              <a:rPr lang="en-US" dirty="0"/>
              <a:t>facilitate the introduction of plasmids into the E. coli cells?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Answer </a:t>
            </a:r>
            <a:r>
              <a:rPr lang="en-US" sz="2400" u="sng" dirty="0" smtClean="0"/>
              <a:t>Analyzing Results</a:t>
            </a:r>
            <a:r>
              <a:rPr lang="en-US" sz="2400" dirty="0" smtClean="0"/>
              <a:t>  questions </a:t>
            </a:r>
          </a:p>
          <a:p>
            <a:r>
              <a:rPr lang="en-US" sz="2400" dirty="0" smtClean="0"/>
              <a:t>p. S105</a:t>
            </a:r>
          </a:p>
          <a:p>
            <a:endParaRPr lang="en-US" sz="2400" dirty="0"/>
          </a:p>
          <a:p>
            <a:r>
              <a:rPr lang="en-US" sz="2400" dirty="0" smtClean="0"/>
              <a:t>But put before the Analyzing Results section.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39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Do your results support your original predictions about the “+ plasmid” transformed</a:t>
            </a:r>
          </a:p>
          <a:p>
            <a:pPr marL="0" indent="0">
              <a:buNone/>
            </a:pPr>
            <a:r>
              <a:rPr lang="en-US" dirty="0"/>
              <a:t>E. coli cells versus “- plasmid” </a:t>
            </a:r>
            <a:r>
              <a:rPr lang="en-US" dirty="0" err="1"/>
              <a:t>nontransformed</a:t>
            </a:r>
            <a:r>
              <a:rPr lang="en-US" dirty="0"/>
              <a:t> cells?</a:t>
            </a:r>
          </a:p>
          <a:p>
            <a:pPr marL="0" indent="0">
              <a:buNone/>
            </a:pPr>
            <a:r>
              <a:rPr lang="en-US" dirty="0"/>
              <a:t>2. Which of the traits that you originally observed for E. coli did not seem to become</a:t>
            </a:r>
          </a:p>
          <a:p>
            <a:pPr marL="0" indent="0">
              <a:buNone/>
            </a:pPr>
            <a:r>
              <a:rPr lang="en-US" dirty="0"/>
              <a:t>altered? Which traits seem now to be significantly different after performing the</a:t>
            </a:r>
          </a:p>
          <a:p>
            <a:pPr marL="0" indent="0">
              <a:buNone/>
            </a:pPr>
            <a:r>
              <a:rPr lang="en-US" dirty="0"/>
              <a:t>transformation procedure?</a:t>
            </a:r>
          </a:p>
          <a:p>
            <a:pPr marL="0" indent="0">
              <a:buNone/>
            </a:pPr>
            <a:r>
              <a:rPr lang="en-US" dirty="0"/>
              <a:t>3. What evidence suggests that the changes were due to the transformation procedures</a:t>
            </a:r>
          </a:p>
          <a:p>
            <a:pPr marL="0" indent="0">
              <a:buNone/>
            </a:pPr>
            <a:r>
              <a:rPr lang="en-US" dirty="0"/>
              <a:t>you performed?</a:t>
            </a:r>
          </a:p>
          <a:p>
            <a:pPr marL="0" indent="0">
              <a:buNone/>
            </a:pPr>
            <a:r>
              <a:rPr lang="en-US" dirty="0"/>
              <a:t>4. What advantage would there be for an organism to be able to turn on or off</a:t>
            </a:r>
          </a:p>
          <a:p>
            <a:pPr marL="0" indent="0">
              <a:buNone/>
            </a:pPr>
            <a:r>
              <a:rPr lang="en-US" dirty="0"/>
              <a:t>particular genes in response to certain conditions?</a:t>
            </a:r>
          </a:p>
          <a:p>
            <a:pPr marL="0" indent="0">
              <a:buNone/>
            </a:pPr>
            <a:r>
              <a:rPr lang="en-US" dirty="0"/>
              <a:t>5. Was your attempt at performing a genetic transformation successful? If so, how</a:t>
            </a:r>
          </a:p>
          <a:p>
            <a:pPr marL="0" indent="0">
              <a:buNone/>
            </a:pPr>
            <a:r>
              <a:rPr lang="en-US" dirty="0"/>
              <a:t>successful?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Answer the next set of questions (p.S106)in essay form in your conclusion.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01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177603"/>
              </p:ext>
            </p:extLst>
          </p:nvPr>
        </p:nvGraphicFramePr>
        <p:xfrm>
          <a:off x="3505200" y="304800"/>
          <a:ext cx="54102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50"/>
                <a:gridCol w="1022350"/>
                <a:gridCol w="1022350"/>
                <a:gridCol w="1022350"/>
                <a:gridCol w="132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Plasmid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individual</a:t>
                      </a:r>
                      <a:r>
                        <a:rPr lang="en-US" baseline="0" dirty="0" smtClean="0"/>
                        <a:t> colonies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LB-amp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LB-amp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Complete a data table in the results section of the write-up by looking at your plates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050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Bacterial Transformation LAB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05200" y="273050"/>
                <a:ext cx="5111750" cy="6584950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>
                <a:normAutofit fontScale="62500" lnSpcReduction="20000"/>
              </a:bodyPr>
              <a:lstStyle/>
              <a:p>
                <a:r>
                  <a:rPr lang="en-US" dirty="0" smtClean="0">
                    <a:solidFill>
                      <a:srgbClr val="830046"/>
                    </a:solidFill>
                    <a:latin typeface="MinionPro-Regular"/>
                  </a:rPr>
                  <a:t>Transformation efficiency =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004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𝑇𝑜𝑡𝑎𝑙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𝑐𝑜𝑙𝑜𝑛𝑖𝑒𝑠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𝑔𝑟𝑜𝑤𝑖𝑛𝑔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𝑜𝑛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𝑝𝑙𝑎𝑡𝑒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𝐴𝑚𝑜𝑢𝑛𝑡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𝐷𝑁𝐴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𝑠𝑝𝑟𝑒𝑎𝑑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𝑜𝑛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𝑝𝑙𝑎𝑡𝑒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𝜇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𝑔</m:t>
                          </m:r>
                          <m:r>
                            <a:rPr lang="en-US" i="1">
                              <a:solidFill>
                                <a:srgbClr val="830046"/>
                              </a:solidFill>
                              <a:latin typeface="Cambria Math"/>
                            </a:rPr>
                            <m:t>) 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830046"/>
                  </a:solidFill>
                  <a:latin typeface="MinionPro-Regular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830046"/>
                  </a:solidFill>
                  <a:latin typeface="MinionPro-Regular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830046"/>
                    </a:solidFill>
                    <a:latin typeface="MinionPro-Regular"/>
                  </a:rPr>
                  <a:t>DNA in </a:t>
                </a:r>
                <a:r>
                  <a:rPr lang="en-US" dirty="0" err="1">
                    <a:solidFill>
                      <a:srgbClr val="830046"/>
                    </a:solidFill>
                    <a:latin typeface="MinionPro-Regular"/>
                  </a:rPr>
                  <a:t>μg</a:t>
                </a:r>
                <a:r>
                  <a:rPr lang="en-US" dirty="0">
                    <a:solidFill>
                      <a:srgbClr val="830046"/>
                    </a:solidFill>
                    <a:latin typeface="MinionPro-Regular"/>
                  </a:rPr>
                  <a:t> </a:t>
                </a:r>
                <a:r>
                  <a:rPr lang="en-US" dirty="0" smtClean="0">
                    <a:solidFill>
                      <a:srgbClr val="830046"/>
                    </a:solidFill>
                    <a:latin typeface="MinionPro-Regular"/>
                  </a:rPr>
                  <a:t>=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rgbClr val="830046"/>
                    </a:solidFill>
                    <a:latin typeface="MinionPro-Regular"/>
                  </a:rPr>
                  <a:t> </a:t>
                </a:r>
                <a:r>
                  <a:rPr lang="en-US" sz="2200" dirty="0">
                    <a:solidFill>
                      <a:srgbClr val="830046"/>
                    </a:solidFill>
                    <a:latin typeface="MinionPro-Regular"/>
                  </a:rPr>
                  <a:t>(concentration of DNA of </a:t>
                </a:r>
                <a:r>
                  <a:rPr lang="en-US" sz="2200" dirty="0" err="1">
                    <a:solidFill>
                      <a:srgbClr val="830046"/>
                    </a:solidFill>
                    <a:latin typeface="MinionPro-Regular"/>
                  </a:rPr>
                  <a:t>μg</a:t>
                </a:r>
                <a:r>
                  <a:rPr lang="en-US" sz="2200" dirty="0">
                    <a:solidFill>
                      <a:srgbClr val="830046"/>
                    </a:solidFill>
                    <a:latin typeface="MinionPro-Regular"/>
                  </a:rPr>
                  <a:t>/</a:t>
                </a:r>
                <a:r>
                  <a:rPr lang="en-US" sz="2200" dirty="0" err="1">
                    <a:solidFill>
                      <a:srgbClr val="830046"/>
                    </a:solidFill>
                    <a:latin typeface="MinionPro-Regular"/>
                  </a:rPr>
                  <a:t>μL</a:t>
                </a:r>
                <a:r>
                  <a:rPr lang="en-US" sz="2200" dirty="0">
                    <a:solidFill>
                      <a:srgbClr val="830046"/>
                    </a:solidFill>
                    <a:latin typeface="MinionPro-Regular"/>
                  </a:rPr>
                  <a:t>) x (volume of DNA in </a:t>
                </a:r>
                <a:r>
                  <a:rPr lang="en-US" sz="2200" dirty="0" err="1">
                    <a:solidFill>
                      <a:srgbClr val="830046"/>
                    </a:solidFill>
                    <a:latin typeface="MinionPro-Regular"/>
                  </a:rPr>
                  <a:t>μL</a:t>
                </a:r>
                <a:r>
                  <a:rPr lang="en-US" sz="2200" dirty="0">
                    <a:solidFill>
                      <a:srgbClr val="830046"/>
                    </a:solidFill>
                    <a:latin typeface="MinionPro-Regular"/>
                  </a:rPr>
                  <a:t>)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830046"/>
                  </a:solidFill>
                  <a:latin typeface="MinionPro-Regular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830046"/>
                  </a:solidFill>
                  <a:latin typeface="MinionPro-Regular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830046"/>
                    </a:solidFill>
                    <a:latin typeface="MinionPro-Regular"/>
                  </a:rPr>
                  <a:t>What was the volume of the DNA solution you put on the plate?</a:t>
                </a:r>
                <a:endParaRPr lang="en-US" dirty="0">
                  <a:solidFill>
                    <a:srgbClr val="830046"/>
                  </a:solidFill>
                  <a:latin typeface="MinionPro-Regular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5200" y="273050"/>
                <a:ext cx="5111750" cy="65849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Calculations</a:t>
            </a:r>
          </a:p>
          <a:p>
            <a:endParaRPr lang="en-US" sz="2400" dirty="0"/>
          </a:p>
          <a:p>
            <a:r>
              <a:rPr lang="en-US" sz="2400" dirty="0" smtClean="0"/>
              <a:t>We will use class data:</a:t>
            </a:r>
          </a:p>
          <a:p>
            <a:r>
              <a:rPr lang="en-US" sz="2400" dirty="0"/>
              <a:t>7</a:t>
            </a:r>
            <a:r>
              <a:rPr lang="en-US" sz="2400" dirty="0" smtClean="0"/>
              <a:t> colonies total</a:t>
            </a:r>
          </a:p>
          <a:p>
            <a:endParaRPr lang="en-US" sz="2400" dirty="0"/>
          </a:p>
          <a:p>
            <a:r>
              <a:rPr lang="en-US" sz="2400" dirty="0" smtClean="0"/>
              <a:t>Multiply your group’s DNA </a:t>
            </a:r>
            <a:r>
              <a:rPr lang="en-US" sz="2400" dirty="0"/>
              <a:t>mass (</a:t>
            </a:r>
            <a:r>
              <a:rPr lang="en-US" sz="2400" dirty="0" smtClean="0"/>
              <a:t>𝜇𝑔) by 5 because there were </a:t>
            </a:r>
            <a:r>
              <a:rPr lang="en-US" sz="2400" smtClean="0"/>
              <a:t>5 groups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239000" y="20574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03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743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did we try to show?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  <vt:lpstr>Bacterial Transformation LAB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Transformation LAB</dc:title>
  <dc:creator>Giuffre, John</dc:creator>
  <cp:lastModifiedBy>Giuffre, John</cp:lastModifiedBy>
  <cp:revision>14</cp:revision>
  <dcterms:created xsi:type="dcterms:W3CDTF">2006-08-16T00:00:00Z</dcterms:created>
  <dcterms:modified xsi:type="dcterms:W3CDTF">2013-03-15T14:58:01Z</dcterms:modified>
</cp:coreProperties>
</file>